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7" r:id="rId2"/>
    <p:sldId id="258" r:id="rId3"/>
    <p:sldId id="266" r:id="rId4"/>
    <p:sldId id="267" r:id="rId5"/>
    <p:sldId id="269" r:id="rId6"/>
    <p:sldId id="268" r:id="rId7"/>
    <p:sldId id="270" r:id="rId8"/>
    <p:sldId id="265" r:id="rId9"/>
  </p:sldIdLst>
  <p:sldSz cx="9144000" cy="6858000" type="screen4x3"/>
  <p:notesSz cx="6858000" cy="9737725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User\Desktop\Economia%20ACO_CG_25-01-2020\Previst%202019_Pressupost_2020_v2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User\Desktop\Economia%20ACO_CG_25-01-2020\Previst%202019_Pressupost_2020_v2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User\Desktop\Economia%20ACO_CG_25-01-2020\Previst%202019_Pressupost_2020_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Gráficos!$A$2</c:f>
              <c:strCache>
                <c:ptCount val="1"/>
                <c:pt idx="0">
                  <c:v>INGRESOS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Gráficos!$B$1:$D$1</c:f>
              <c:strCache>
                <c:ptCount val="3"/>
                <c:pt idx="0">
                  <c:v>PRESUPUESTO 2019</c:v>
                </c:pt>
                <c:pt idx="1">
                  <c:v>CIERRE REAL 2019</c:v>
                </c:pt>
                <c:pt idx="2">
                  <c:v>PRESUPUESTO 2020</c:v>
                </c:pt>
              </c:strCache>
            </c:strRef>
          </c:cat>
          <c:val>
            <c:numRef>
              <c:f>Gráficos!$B$2:$D$2</c:f>
              <c:numCache>
                <c:formatCode>_-* #,##0.00\ _€_-;\-* #,##0.00\ _€_-;_-* "-"??\ _€_-;_-@_-</c:formatCode>
                <c:ptCount val="3"/>
                <c:pt idx="0">
                  <c:v>95050</c:v>
                </c:pt>
                <c:pt idx="1">
                  <c:v>101603.74</c:v>
                </c:pt>
                <c:pt idx="2">
                  <c:v>97985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3E-4BDD-9E33-832FD656E5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3696911"/>
        <c:axId val="1150227855"/>
      </c:barChart>
      <c:catAx>
        <c:axId val="1143696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150227855"/>
        <c:crosses val="autoZero"/>
        <c:auto val="1"/>
        <c:lblAlgn val="ctr"/>
        <c:lblOffset val="100"/>
        <c:noMultiLvlLbl val="0"/>
      </c:catAx>
      <c:valAx>
        <c:axId val="1150227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0\ _€_-;\-* #,##0.00\ _€_-;_-* &quot;-&quot;??\ _€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143696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Gráficos!$A$5</c:f>
              <c:strCache>
                <c:ptCount val="1"/>
                <c:pt idx="0">
                  <c:v>GASTOS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Gráficos!$B$4:$D$4</c:f>
              <c:strCache>
                <c:ptCount val="3"/>
                <c:pt idx="0">
                  <c:v>PRESUPUESTO 2019</c:v>
                </c:pt>
                <c:pt idx="1">
                  <c:v>CIERRE REAL 2019</c:v>
                </c:pt>
                <c:pt idx="2">
                  <c:v>PRESUPUESTO 2020</c:v>
                </c:pt>
              </c:strCache>
            </c:strRef>
          </c:cat>
          <c:val>
            <c:numRef>
              <c:f>Gráficos!$B$5:$D$5</c:f>
              <c:numCache>
                <c:formatCode>_-* #,##0.00\ _€_-;\-* #,##0.00\ _€_-;_-* "-"??\ _€_-;_-@_-</c:formatCode>
                <c:ptCount val="3"/>
                <c:pt idx="0">
                  <c:v>100597.62</c:v>
                </c:pt>
                <c:pt idx="1">
                  <c:v>97806.5</c:v>
                </c:pt>
                <c:pt idx="2">
                  <c:v>103598.64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EA-4BCE-9B89-31BFD52455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6637215"/>
        <c:axId val="1088025439"/>
      </c:barChart>
      <c:catAx>
        <c:axId val="1146637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88025439"/>
        <c:crosses val="autoZero"/>
        <c:auto val="1"/>
        <c:lblAlgn val="ctr"/>
        <c:lblOffset val="100"/>
        <c:noMultiLvlLbl val="0"/>
      </c:catAx>
      <c:valAx>
        <c:axId val="10880254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0\ _€_-;\-* #,##0.00\ _€_-;_-* &quot;-&quot;??\ _€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146637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0.13753958880139983"/>
          <c:y val="0.17171296296296298"/>
          <c:w val="0.82634930008748908"/>
          <c:h val="0.777361111111111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Gráficos!$A$8</c:f>
              <c:strCache>
                <c:ptCount val="1"/>
                <c:pt idx="0">
                  <c:v>RESULTADO FINAL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Gráficos!$B$7:$D$7</c:f>
              <c:strCache>
                <c:ptCount val="3"/>
                <c:pt idx="0">
                  <c:v>PRESUPUESTO 2019</c:v>
                </c:pt>
                <c:pt idx="1">
                  <c:v>CIERRE REAL 2019</c:v>
                </c:pt>
                <c:pt idx="2">
                  <c:v>PRESUPUESTO 2020</c:v>
                </c:pt>
              </c:strCache>
            </c:strRef>
          </c:cat>
          <c:val>
            <c:numRef>
              <c:f>Gráficos!$B$8:$D$8</c:f>
              <c:numCache>
                <c:formatCode>#,##0.00_ ;\-#,##0.00\ </c:formatCode>
                <c:ptCount val="3"/>
                <c:pt idx="0">
                  <c:v>-7012.6199999999953</c:v>
                </c:pt>
                <c:pt idx="1">
                  <c:v>2683.5300000000061</c:v>
                </c:pt>
                <c:pt idx="2">
                  <c:v>-7348.6399999999994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11-4D66-BC52-45CF2C5697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3242271"/>
        <c:axId val="1088033343"/>
      </c:barChart>
      <c:catAx>
        <c:axId val="10832422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88033343"/>
        <c:crosses val="autoZero"/>
        <c:auto val="1"/>
        <c:lblAlgn val="ctr"/>
        <c:lblOffset val="100"/>
        <c:noMultiLvlLbl val="0"/>
      </c:catAx>
      <c:valAx>
        <c:axId val="1088033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_ ;\-#,##0.0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832422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F3315-DA6F-4F36-971D-DBAAEBE4D583}" type="datetimeFigureOut">
              <a:rPr lang="ca-ES" smtClean="0"/>
              <a:t>22/1/2020</a:t>
            </a:fld>
            <a:endParaRPr lang="ca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2487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92487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7C809-1EBD-4846-94EF-E6BA3A3028DB}" type="slidenum">
              <a:rPr lang="ca-ES" smtClean="0"/>
              <a:t>‹Nº›</a:t>
            </a:fld>
            <a:endParaRPr lang="ca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A819-A190-4008-B74B-5F8A3AF998C8}" type="datetimeFigureOut">
              <a:rPr lang="ca-ES" smtClean="0"/>
              <a:pPr/>
              <a:t>22/1/2020</a:t>
            </a:fld>
            <a:endParaRPr lang="ca-E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42A052A-F4C1-42FC-B5CD-65004BA3F51F}" type="slidenum">
              <a:rPr lang="ca-ES" smtClean="0"/>
              <a:pPr/>
              <a:t>‹Nº›</a:t>
            </a:fld>
            <a:endParaRPr lang="ca-E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A819-A190-4008-B74B-5F8A3AF998C8}" type="datetimeFigureOut">
              <a:rPr lang="ca-ES" smtClean="0"/>
              <a:pPr/>
              <a:t>22/1/2020</a:t>
            </a:fld>
            <a:endParaRPr lang="ca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A052A-F4C1-42FC-B5CD-65004BA3F51F}" type="slidenum">
              <a:rPr lang="ca-ES" smtClean="0"/>
              <a:pPr/>
              <a:t>‹Nº›</a:t>
            </a:fld>
            <a:endParaRPr lang="ca-E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42A052A-F4C1-42FC-B5CD-65004BA3F51F}" type="slidenum">
              <a:rPr lang="ca-ES" smtClean="0"/>
              <a:pPr/>
              <a:t>‹Nº›</a:t>
            </a:fld>
            <a:endParaRPr lang="ca-ES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A819-A190-4008-B74B-5F8A3AF998C8}" type="datetimeFigureOut">
              <a:rPr lang="ca-ES" smtClean="0"/>
              <a:pPr/>
              <a:t>22/1/2020</a:t>
            </a:fld>
            <a:endParaRPr lang="ca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A819-A190-4008-B74B-5F8A3AF998C8}" type="datetimeFigureOut">
              <a:rPr lang="ca-ES" smtClean="0"/>
              <a:pPr/>
              <a:t>22/1/2020</a:t>
            </a:fld>
            <a:endParaRPr lang="ca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42A052A-F4C1-42FC-B5CD-65004BA3F51F}" type="slidenum">
              <a:rPr lang="ca-ES" smtClean="0"/>
              <a:pPr/>
              <a:t>‹Nº›</a:t>
            </a:fld>
            <a:endParaRPr lang="ca-E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A819-A190-4008-B74B-5F8A3AF998C8}" type="datetimeFigureOut">
              <a:rPr lang="ca-ES" smtClean="0"/>
              <a:pPr/>
              <a:t>22/1/2020</a:t>
            </a:fld>
            <a:endParaRPr lang="ca-ES" dirty="0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42A052A-F4C1-42FC-B5CD-65004BA3F51F}" type="slidenum">
              <a:rPr lang="ca-ES" smtClean="0"/>
              <a:pPr/>
              <a:t>‹Nº›</a:t>
            </a:fld>
            <a:endParaRPr lang="ca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A94A819-A190-4008-B74B-5F8A3AF998C8}" type="datetimeFigureOut">
              <a:rPr lang="ca-ES" smtClean="0"/>
              <a:pPr/>
              <a:t>22/1/2020</a:t>
            </a:fld>
            <a:endParaRPr lang="ca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A052A-F4C1-42FC-B5CD-65004BA3F51F}" type="slidenum">
              <a:rPr lang="ca-ES" smtClean="0"/>
              <a:pPr/>
              <a:t>‹Nº›</a:t>
            </a:fld>
            <a:endParaRPr lang="ca-ES" dirty="0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A819-A190-4008-B74B-5F8A3AF998C8}" type="datetimeFigureOut">
              <a:rPr lang="ca-ES" smtClean="0"/>
              <a:pPr/>
              <a:t>22/1/2020</a:t>
            </a:fld>
            <a:endParaRPr lang="ca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a-ES" dirty="0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42A052A-F4C1-42FC-B5CD-65004BA3F51F}" type="slidenum">
              <a:rPr lang="ca-ES" smtClean="0"/>
              <a:pPr/>
              <a:t>‹Nº›</a:t>
            </a:fld>
            <a:endParaRPr lang="ca-ES" dirty="0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A819-A190-4008-B74B-5F8A3AF998C8}" type="datetimeFigureOut">
              <a:rPr lang="ca-ES" smtClean="0"/>
              <a:pPr/>
              <a:t>22/1/2020</a:t>
            </a:fld>
            <a:endParaRPr lang="ca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42A052A-F4C1-42FC-B5CD-65004BA3F51F}" type="slidenum">
              <a:rPr lang="ca-ES" smtClean="0"/>
              <a:pPr/>
              <a:t>‹Nº›</a:t>
            </a:fld>
            <a:endParaRPr lang="ca-E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A819-A190-4008-B74B-5F8A3AF998C8}" type="datetimeFigureOut">
              <a:rPr lang="ca-ES" smtClean="0"/>
              <a:pPr/>
              <a:t>22/1/2020</a:t>
            </a:fld>
            <a:endParaRPr lang="ca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2A052A-F4C1-42FC-B5CD-65004BA3F51F}" type="slidenum">
              <a:rPr lang="ca-ES" smtClean="0"/>
              <a:pPr/>
              <a:t>‹Nº›</a:t>
            </a:fld>
            <a:endParaRPr lang="ca-E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42A052A-F4C1-42FC-B5CD-65004BA3F51F}" type="slidenum">
              <a:rPr lang="ca-ES" smtClean="0"/>
              <a:pPr/>
              <a:t>‹Nº›</a:t>
            </a:fld>
            <a:endParaRPr lang="ca-ES" dirty="0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A819-A190-4008-B74B-5F8A3AF998C8}" type="datetimeFigureOut">
              <a:rPr lang="ca-ES" smtClean="0"/>
              <a:pPr/>
              <a:t>22/1/2020</a:t>
            </a:fld>
            <a:endParaRPr lang="ca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a-E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42A052A-F4C1-42FC-B5CD-65004BA3F51F}" type="slidenum">
              <a:rPr lang="ca-ES" smtClean="0"/>
              <a:pPr/>
              <a:t>‹Nº›</a:t>
            </a:fld>
            <a:endParaRPr lang="ca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A94A819-A190-4008-B74B-5F8A3AF998C8}" type="datetimeFigureOut">
              <a:rPr lang="ca-ES" smtClean="0"/>
              <a:pPr/>
              <a:t>22/1/2020</a:t>
            </a:fld>
            <a:endParaRPr lang="ca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a-E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A94A819-A190-4008-B74B-5F8A3AF998C8}" type="datetimeFigureOut">
              <a:rPr lang="ca-ES" smtClean="0"/>
              <a:pPr/>
              <a:t>22/1/2020</a:t>
            </a:fld>
            <a:endParaRPr lang="ca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a-ES" dirty="0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42A052A-F4C1-42FC-B5CD-65004BA3F51F}" type="slidenum">
              <a:rPr lang="ca-ES" smtClean="0"/>
              <a:pPr/>
              <a:t>‹Nº›</a:t>
            </a:fld>
            <a:endParaRPr lang="ca-E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acocat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acocat.org/" TargetMode="Externa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acocat.org/" TargetMode="Externa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acocat.org/" TargetMode="Externa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acocat.org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acocat.org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acocat.org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acocat.org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 rot="5400000">
            <a:off x="5418137" y="3279551"/>
            <a:ext cx="5256213" cy="70788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ca-ES" altLang="ca-E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ction Man Shaded" pitchFamily="2" charset="0"/>
              </a:rPr>
              <a:t>COMISIÓN ECONOMIA</a:t>
            </a:r>
          </a:p>
        </p:txBody>
      </p:sp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altLang="ca-ES" dirty="0"/>
          </a:p>
        </p:txBody>
      </p:sp>
      <p:sp>
        <p:nvSpPr>
          <p:cNvPr id="8198" name="5 CuadroTexto"/>
          <p:cNvSpPr txBox="1">
            <a:spLocks noChangeArrowheads="1"/>
          </p:cNvSpPr>
          <p:nvPr/>
        </p:nvSpPr>
        <p:spPr bwMode="auto">
          <a:xfrm>
            <a:off x="250824" y="333375"/>
            <a:ext cx="1944687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ca-ES" sz="2000" dirty="0">
              <a:solidFill>
                <a:srgbClr val="008000"/>
              </a:solidFill>
              <a:latin typeface="Arial" charset="0"/>
              <a:cs typeface="Arial" charset="0"/>
            </a:endParaRPr>
          </a:p>
          <a:p>
            <a:r>
              <a:rPr lang="ca-ES" sz="2400" dirty="0" err="1">
                <a:solidFill>
                  <a:srgbClr val="7030A0"/>
                </a:solidFill>
                <a:latin typeface="Arial" charset="0"/>
                <a:cs typeface="Arial" charset="0"/>
              </a:rPr>
              <a:t>Comité</a:t>
            </a:r>
            <a:r>
              <a:rPr lang="ca-ES" sz="2400" dirty="0">
                <a:solidFill>
                  <a:srgbClr val="7030A0"/>
                </a:solidFill>
                <a:latin typeface="Arial" charset="0"/>
                <a:cs typeface="Arial" charset="0"/>
              </a:rPr>
              <a:t> General</a:t>
            </a:r>
          </a:p>
          <a:p>
            <a:endParaRPr lang="ca-ES" sz="2000" dirty="0">
              <a:latin typeface="Arial" charset="0"/>
              <a:cs typeface="Arial" charset="0"/>
            </a:endParaRPr>
          </a:p>
          <a:p>
            <a:endParaRPr lang="ca-ES" sz="2400" dirty="0">
              <a:latin typeface="Arial" charset="0"/>
              <a:cs typeface="Arial" charset="0"/>
            </a:endParaRPr>
          </a:p>
          <a:p>
            <a:endParaRPr lang="ca-ES" sz="2400" dirty="0">
              <a:latin typeface="Arial" charset="0"/>
              <a:cs typeface="Arial" charset="0"/>
            </a:endParaRPr>
          </a:p>
          <a:p>
            <a:endParaRPr lang="ca-ES" sz="2400" dirty="0">
              <a:latin typeface="Arial" charset="0"/>
              <a:cs typeface="Arial" charset="0"/>
            </a:endParaRPr>
          </a:p>
          <a:p>
            <a:endParaRPr lang="ca-ES" sz="2400" dirty="0">
              <a:latin typeface="Arial" charset="0"/>
              <a:cs typeface="Arial" charset="0"/>
            </a:endParaRPr>
          </a:p>
          <a:p>
            <a:endParaRPr lang="ca-ES" sz="2400" dirty="0">
              <a:latin typeface="Arial" charset="0"/>
              <a:cs typeface="Arial" charset="0"/>
            </a:endParaRPr>
          </a:p>
          <a:p>
            <a:endParaRPr lang="ca-ES" sz="2400" dirty="0">
              <a:latin typeface="Arial" charset="0"/>
              <a:cs typeface="Arial" charset="0"/>
            </a:endParaRPr>
          </a:p>
          <a:p>
            <a:r>
              <a:rPr lang="ca-ES" sz="2400" dirty="0">
                <a:solidFill>
                  <a:srgbClr val="7030A0"/>
                </a:solidFill>
                <a:latin typeface="Arial" charset="0"/>
                <a:cs typeface="Arial" charset="0"/>
              </a:rPr>
              <a:t>25 </a:t>
            </a:r>
            <a:r>
              <a:rPr lang="ca-ES" sz="2400" dirty="0" err="1">
                <a:solidFill>
                  <a:srgbClr val="7030A0"/>
                </a:solidFill>
                <a:latin typeface="Arial" charset="0"/>
                <a:cs typeface="Arial" charset="0"/>
              </a:rPr>
              <a:t>enero</a:t>
            </a:r>
            <a:r>
              <a:rPr lang="ca-ES" sz="2400" dirty="0">
                <a:solidFill>
                  <a:srgbClr val="7030A0"/>
                </a:solidFill>
                <a:latin typeface="Arial" charset="0"/>
                <a:cs typeface="Arial" charset="0"/>
              </a:rPr>
              <a:t> 2020</a:t>
            </a:r>
          </a:p>
          <a:p>
            <a:endParaRPr lang="ca-ES" sz="2400" dirty="0">
              <a:latin typeface="Arial" charset="0"/>
              <a:cs typeface="Arial" charset="0"/>
            </a:endParaRPr>
          </a:p>
        </p:txBody>
      </p:sp>
      <p:pic>
        <p:nvPicPr>
          <p:cNvPr id="7" name="Picture 2" descr="http://acocat.org/sites/default/files/logo_1.png">
            <a:hlinkClick r:id="rId2"/>
            <a:extLst>
              <a:ext uri="{FF2B5EF4-FFF2-40B4-BE49-F238E27FC236}">
                <a16:creationId xmlns:a16="http://schemas.microsoft.com/office/drawing/2014/main" id="{1FA93DE4-2F40-411A-9D86-89DC8D472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0101" y="204156"/>
            <a:ext cx="1643074" cy="833110"/>
          </a:xfrm>
          <a:prstGeom prst="rect">
            <a:avLst/>
          </a:prstGeom>
          <a:noFill/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C9E0A98-8EC1-497D-9DA2-816AE061CB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876" y="220180"/>
            <a:ext cx="4385237" cy="614427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642918"/>
            <a:ext cx="7560840" cy="2055596"/>
          </a:xfrm>
        </p:spPr>
        <p:txBody>
          <a:bodyPr>
            <a:normAutofit fontScale="90000"/>
          </a:bodyPr>
          <a:lstStyle/>
          <a:p>
            <a:pPr lvl="0"/>
            <a:br>
              <a:rPr lang="es-ES" sz="4400" b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br>
              <a:rPr lang="es-ES" sz="4400" b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br>
              <a:rPr lang="es-ES" sz="4400" b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br>
              <a:rPr lang="es-ES" sz="4400" b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es-ES" sz="4400" b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MEJORA DE LOS  DE LOS INGRESOS</a:t>
            </a:r>
            <a:br>
              <a:rPr lang="es-ES" sz="4400" b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lang="ca-ES" dirty="0"/>
          </a:p>
        </p:txBody>
      </p:sp>
      <p:pic>
        <p:nvPicPr>
          <p:cNvPr id="14338" name="Picture 2" descr="http://acocat.org/sites/default/files/logo_1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095" y="245724"/>
            <a:ext cx="1643074" cy="833110"/>
          </a:xfrm>
          <a:prstGeom prst="rect">
            <a:avLst/>
          </a:prstGeom>
          <a:noFill/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BB22B9C-1817-44F3-81B9-2FD0A327E245}"/>
              </a:ext>
            </a:extLst>
          </p:cNvPr>
          <p:cNvSpPr txBox="1"/>
          <p:nvPr/>
        </p:nvSpPr>
        <p:spPr>
          <a:xfrm>
            <a:off x="4839049" y="2132856"/>
            <a:ext cx="412495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La evolución de las aportaciones de los militantes al movimiento ha experimentado una mejora en el año 2019.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Las subvenciones mantienen tendencia a la baja.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A31CA97-4E8A-4768-9E13-4181022C45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3811055"/>
              </p:ext>
            </p:extLst>
          </p:nvPr>
        </p:nvGraphicFramePr>
        <p:xfrm>
          <a:off x="267049" y="2568772"/>
          <a:ext cx="4572000" cy="3320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642918"/>
            <a:ext cx="7560840" cy="2055596"/>
          </a:xfrm>
        </p:spPr>
        <p:txBody>
          <a:bodyPr>
            <a:normAutofit fontScale="90000"/>
          </a:bodyPr>
          <a:lstStyle/>
          <a:p>
            <a:pPr lvl="0"/>
            <a:br>
              <a:rPr lang="es-ES" sz="4400" b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br>
              <a:rPr lang="es-ES" sz="4400" b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br>
              <a:rPr lang="es-ES" sz="4400" b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br>
              <a:rPr lang="es-ES" sz="4400" b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es-ES" sz="4400" b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REDUCCIÓN DE LOS GASTOS</a:t>
            </a:r>
            <a:br>
              <a:rPr lang="es-ES" sz="4400" b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lang="ca-ES" dirty="0"/>
          </a:p>
        </p:txBody>
      </p:sp>
      <p:pic>
        <p:nvPicPr>
          <p:cNvPr id="14338" name="Picture 2" descr="http://acocat.org/sites/default/files/logo_1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095" y="245724"/>
            <a:ext cx="1643074" cy="833110"/>
          </a:xfrm>
          <a:prstGeom prst="rect">
            <a:avLst/>
          </a:prstGeom>
          <a:noFill/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BB22B9C-1817-44F3-81B9-2FD0A327E245}"/>
              </a:ext>
            </a:extLst>
          </p:cNvPr>
          <p:cNvSpPr txBox="1"/>
          <p:nvPr/>
        </p:nvSpPr>
        <p:spPr>
          <a:xfrm>
            <a:off x="4304471" y="1743441"/>
            <a:ext cx="46600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endParaRPr lang="es-ES" sz="28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s-ES" sz="2800" dirty="0"/>
              <a:t>Mejora por la contención de los gastos en el 2019 (inferiores a los previstos en presupuesto).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s-ES" sz="28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s-ES" sz="2800" dirty="0"/>
              <a:t>Los estimados para el 2020 experimentan aumento en varias de sus partidas.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70606EE6-91D4-47B8-A023-87A271CD14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1865511"/>
              </p:ext>
            </p:extLst>
          </p:nvPr>
        </p:nvGraphicFramePr>
        <p:xfrm>
          <a:off x="185943" y="2698514"/>
          <a:ext cx="4386057" cy="3446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184620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642918"/>
            <a:ext cx="7560840" cy="2055596"/>
          </a:xfrm>
        </p:spPr>
        <p:txBody>
          <a:bodyPr>
            <a:normAutofit fontScale="90000"/>
          </a:bodyPr>
          <a:lstStyle/>
          <a:p>
            <a:pPr lvl="0"/>
            <a:br>
              <a:rPr lang="es-ES" sz="4400" b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br>
              <a:rPr lang="es-ES" sz="4400" b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br>
              <a:rPr lang="es-ES" sz="4400" b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br>
              <a:rPr lang="es-ES" sz="4400" b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es-ES" sz="4400" b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RECUPERACIÓN DE LOS RESULTADOS</a:t>
            </a:r>
            <a:br>
              <a:rPr lang="es-ES" sz="4400" b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lang="ca-ES" dirty="0"/>
          </a:p>
        </p:txBody>
      </p:sp>
      <p:pic>
        <p:nvPicPr>
          <p:cNvPr id="14338" name="Picture 2" descr="http://acocat.org/sites/default/files/logo_1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095" y="245724"/>
            <a:ext cx="1643074" cy="833110"/>
          </a:xfrm>
          <a:prstGeom prst="rect">
            <a:avLst/>
          </a:prstGeom>
          <a:noFill/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BB22B9C-1817-44F3-81B9-2FD0A327E245}"/>
              </a:ext>
            </a:extLst>
          </p:cNvPr>
          <p:cNvSpPr txBox="1"/>
          <p:nvPr/>
        </p:nvSpPr>
        <p:spPr>
          <a:xfrm>
            <a:off x="4689566" y="2769668"/>
            <a:ext cx="41249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Prevemos terminar el ejercicio 2019 con 2.683 € de beneficio. </a:t>
            </a:r>
          </a:p>
          <a:p>
            <a:endParaRPr lang="es-E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/>
              <a:t>Para el presupuesto 2020 estimamos pérdidas de -7.348 €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658C5A3E-E7B5-4D23-ADE8-C32C31CA7F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7993445"/>
              </p:ext>
            </p:extLst>
          </p:nvPr>
        </p:nvGraphicFramePr>
        <p:xfrm>
          <a:off x="329475" y="2698514"/>
          <a:ext cx="4572000" cy="3394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64468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642918"/>
            <a:ext cx="7560840" cy="2055596"/>
          </a:xfrm>
        </p:spPr>
        <p:txBody>
          <a:bodyPr>
            <a:normAutofit fontScale="90000"/>
          </a:bodyPr>
          <a:lstStyle/>
          <a:p>
            <a:pPr lvl="0"/>
            <a:br>
              <a:rPr lang="es-ES" sz="4400" b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br>
              <a:rPr lang="es-ES" sz="4400" b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br>
              <a:rPr lang="es-ES" sz="4400" b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lang="ca-ES" dirty="0"/>
          </a:p>
        </p:txBody>
      </p:sp>
      <p:pic>
        <p:nvPicPr>
          <p:cNvPr id="14338" name="Picture 2" descr="http://acocat.org/sites/default/files/logo_1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095" y="245724"/>
            <a:ext cx="1643074" cy="833110"/>
          </a:xfrm>
          <a:prstGeom prst="rect">
            <a:avLst/>
          </a:prstGeom>
          <a:noFill/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088985D-8521-41F2-B060-A97698F4F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764704"/>
            <a:ext cx="7920880" cy="545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2886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0034" y="642918"/>
            <a:ext cx="7772400" cy="1752600"/>
          </a:xfrm>
        </p:spPr>
        <p:txBody>
          <a:bodyPr>
            <a:normAutofit fontScale="90000"/>
          </a:bodyPr>
          <a:lstStyle/>
          <a:p>
            <a:pPr lvl="0"/>
            <a:br>
              <a:rPr lang="es-ES" sz="4400" b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br>
              <a:rPr lang="es-ES" sz="4400" b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br>
              <a:rPr lang="es-ES" sz="4400" b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br>
              <a:rPr lang="es-ES" sz="4400" b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es-ES" sz="4400" b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ACCIONES PARA LA MEJORA DEL PRESUPUESTO (1)</a:t>
            </a:r>
            <a:br>
              <a:rPr lang="es-ES" sz="4400" b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lang="ca-ES" dirty="0"/>
          </a:p>
        </p:txBody>
      </p:sp>
      <p:pic>
        <p:nvPicPr>
          <p:cNvPr id="14338" name="Picture 2" descr="http://acocat.org/sites/default/files/logo_1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095" y="245724"/>
            <a:ext cx="1643074" cy="833110"/>
          </a:xfrm>
          <a:prstGeom prst="rect">
            <a:avLst/>
          </a:prstGeom>
          <a:noFill/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09214" y="1773397"/>
            <a:ext cx="853475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dirty="0"/>
              <a:t> INGRESOS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 dirty="0"/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800" dirty="0"/>
              <a:t>Continuar la </a:t>
            </a:r>
            <a:r>
              <a:rPr lang="es-ES" sz="2800" dirty="0" err="1"/>
              <a:t>RdV</a:t>
            </a:r>
            <a:r>
              <a:rPr lang="es-ES" sz="2800" dirty="0"/>
              <a:t> económica de forma periódica en cada uno de los grupos, en particular en aquellos en los que algunos militantes no cotizan.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 dirty="0"/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800" dirty="0"/>
              <a:t>Desde del Comité Permanente conseguir aumentar el importe de las subvenciones previstas en el presupuesto 2020.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s-ES" sz="2800" dirty="0"/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5109920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0034" y="642918"/>
            <a:ext cx="7772400" cy="1752600"/>
          </a:xfrm>
        </p:spPr>
        <p:txBody>
          <a:bodyPr>
            <a:normAutofit fontScale="90000"/>
          </a:bodyPr>
          <a:lstStyle/>
          <a:p>
            <a:pPr lvl="0"/>
            <a:br>
              <a:rPr lang="es-ES" sz="4400" b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br>
              <a:rPr lang="es-ES" sz="4400" b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br>
              <a:rPr lang="es-ES" sz="4400" b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br>
              <a:rPr lang="es-ES" sz="4400" b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es-ES" sz="4400" b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ACCIONES PARA LA MEJORA DEL PRESUPUESTO (2)</a:t>
            </a:r>
            <a:br>
              <a:rPr lang="es-ES" sz="4400" b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lang="ca-ES" dirty="0"/>
          </a:p>
        </p:txBody>
      </p:sp>
      <p:pic>
        <p:nvPicPr>
          <p:cNvPr id="14338" name="Picture 2" descr="http://acocat.org/sites/default/files/logo_1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095" y="245724"/>
            <a:ext cx="1643074" cy="833110"/>
          </a:xfrm>
          <a:prstGeom prst="rect">
            <a:avLst/>
          </a:prstGeom>
          <a:noFill/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09214" y="3927832"/>
            <a:ext cx="85347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dirty="0"/>
              <a:t>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F8682A4-BDD4-4072-8EA1-D0CF8FA0F7F8}"/>
              </a:ext>
            </a:extLst>
          </p:cNvPr>
          <p:cNvSpPr/>
          <p:nvPr/>
        </p:nvSpPr>
        <p:spPr>
          <a:xfrm>
            <a:off x="765237" y="1813877"/>
            <a:ext cx="74888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 GASTOS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 dirty="0"/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800" dirty="0"/>
              <a:t>Mantener la política de seguimiento y contención de los gastos, sin que afecte a los objetivos previstos para el 2020.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s-ES" sz="2800" dirty="0"/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800" dirty="0"/>
              <a:t>Conseguir que los encuentros del movimiento no tengan coste y se alcance el equilibrio entre ingresos y gastos.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 dirty="0"/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074239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0034" y="642918"/>
            <a:ext cx="7772400" cy="1752600"/>
          </a:xfrm>
        </p:spPr>
        <p:txBody>
          <a:bodyPr>
            <a:normAutofit fontScale="90000"/>
          </a:bodyPr>
          <a:lstStyle/>
          <a:p>
            <a:pPr lvl="0"/>
            <a:br>
              <a:rPr lang="es-ES" sz="4400" b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br>
              <a:rPr lang="es-ES" sz="4400" b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br>
              <a:rPr lang="es-ES" sz="4400" b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br>
              <a:rPr lang="es-ES" sz="4400" b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es-ES" sz="4400" b="1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OBJECTIVOS ECONOMÍA ACO</a:t>
            </a:r>
            <a:endParaRPr lang="ca-ES" dirty="0"/>
          </a:p>
        </p:txBody>
      </p:sp>
      <p:pic>
        <p:nvPicPr>
          <p:cNvPr id="14338" name="Picture 2" descr="http://acocat.org/sites/default/files/logo_1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095" y="245724"/>
            <a:ext cx="1643074" cy="833110"/>
          </a:xfrm>
          <a:prstGeom prst="rect">
            <a:avLst/>
          </a:prstGeom>
          <a:noFill/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85720" y="4128656"/>
            <a:ext cx="85347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DA7887-DF96-4F35-99E6-E4CF8F5E10B9}"/>
              </a:ext>
            </a:extLst>
          </p:cNvPr>
          <p:cNvSpPr txBox="1"/>
          <p:nvPr/>
        </p:nvSpPr>
        <p:spPr>
          <a:xfrm>
            <a:off x="333812" y="2357044"/>
            <a:ext cx="48245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sz="3600" b="1" dirty="0"/>
          </a:p>
          <a:p>
            <a:r>
              <a:rPr lang="ca-ES" sz="3600" b="1" dirty="0" err="1"/>
              <a:t>Autofinanciación</a:t>
            </a:r>
            <a:endParaRPr lang="ca-ES" sz="3600" b="1" dirty="0"/>
          </a:p>
          <a:p>
            <a:br>
              <a:rPr lang="ca-ES" sz="3600" b="1" dirty="0"/>
            </a:br>
            <a:r>
              <a:rPr lang="ca-ES" sz="3600" b="1" dirty="0"/>
              <a:t> </a:t>
            </a:r>
            <a:r>
              <a:rPr lang="ca-ES" sz="3600" b="1" dirty="0" err="1"/>
              <a:t>Solidaridad</a:t>
            </a:r>
            <a:r>
              <a:rPr lang="ca-ES" sz="3600" b="1" dirty="0"/>
              <a:t>.</a:t>
            </a:r>
            <a:br>
              <a:rPr lang="ca-ES" sz="3600" b="1" dirty="0"/>
            </a:br>
            <a:endParaRPr lang="ca-ES" sz="3600" b="1" dirty="0"/>
          </a:p>
          <a:p>
            <a:r>
              <a:rPr lang="ca-ES" sz="3600" b="1" dirty="0"/>
              <a:t> </a:t>
            </a:r>
            <a:r>
              <a:rPr lang="ca-ES" sz="3600" b="1" dirty="0" err="1"/>
              <a:t>Transparéncia</a:t>
            </a:r>
            <a:r>
              <a:rPr lang="ca-ES" sz="3600" b="1" dirty="0"/>
              <a:t> i </a:t>
            </a:r>
            <a:r>
              <a:rPr lang="ca-ES" sz="3600" b="1" dirty="0" err="1"/>
              <a:t>corresponsabilitat</a:t>
            </a:r>
            <a:r>
              <a:rPr lang="ca-ES" sz="3600" b="1" dirty="0"/>
              <a:t>.</a:t>
            </a:r>
            <a:endParaRPr lang="es-ES" sz="3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F95D94-352F-4E82-82D8-1370A724C1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993" y="2924944"/>
            <a:ext cx="4196595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96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850</TotalTime>
  <Words>259</Words>
  <Application>Microsoft Office PowerPoint</Application>
  <PresentationFormat>Presentación en pantalla (4:3)</PresentationFormat>
  <Paragraphs>45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Action Man Shaded</vt:lpstr>
      <vt:lpstr>Arial</vt:lpstr>
      <vt:lpstr>Calibri</vt:lpstr>
      <vt:lpstr>Georgia</vt:lpstr>
      <vt:lpstr>Wingdings</vt:lpstr>
      <vt:lpstr>Wingdings 2</vt:lpstr>
      <vt:lpstr>Civil</vt:lpstr>
      <vt:lpstr>Presentación de PowerPoint</vt:lpstr>
      <vt:lpstr>    MEJORA DE LOS  DE LOS INGRESOS </vt:lpstr>
      <vt:lpstr>    REDUCCIÓN DE LOS GASTOS </vt:lpstr>
      <vt:lpstr>    RECUPERACIÓN DE LOS RESULTADOS </vt:lpstr>
      <vt:lpstr>   </vt:lpstr>
      <vt:lpstr>               ACCIONES PARA LA MEJORA DEL PRESUPUESTO (1) </vt:lpstr>
      <vt:lpstr>               ACCIONES PARA LA MEJORA DEL PRESUPUESTO (2) </vt:lpstr>
      <vt:lpstr>    OBJECTIVOS ECONOMÍA ACO</vt:lpstr>
    </vt:vector>
  </TitlesOfParts>
  <Company>Windows 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WinuE</dc:creator>
  <cp:lastModifiedBy>joancomellacalvo@gmail.com</cp:lastModifiedBy>
  <cp:revision>85</cp:revision>
  <dcterms:created xsi:type="dcterms:W3CDTF">2018-01-16T19:10:23Z</dcterms:created>
  <dcterms:modified xsi:type="dcterms:W3CDTF">2020-01-22T16:13:21Z</dcterms:modified>
</cp:coreProperties>
</file>