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66" r:id="rId4"/>
    <p:sldId id="267" r:id="rId5"/>
    <p:sldId id="269" r:id="rId6"/>
    <p:sldId id="265" r:id="rId7"/>
  </p:sldIdLst>
  <p:sldSz cx="9144000" cy="6858000" type="screen4x3"/>
  <p:notesSz cx="6858000" cy="9737725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0" autoAdjust="0"/>
    <p:restoredTop sz="86397" autoAdjust="0"/>
  </p:normalViewPr>
  <p:slideViewPr>
    <p:cSldViewPr>
      <p:cViewPr varScale="1">
        <p:scale>
          <a:sx n="63" d="100"/>
          <a:sy n="63" d="100"/>
        </p:scale>
        <p:origin x="93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Aco%20previsi&#243;_v2%20tancament%202020%20Pressupost%202021\Tancament_Definitiu_2020_i_pressupost_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0.16384536307961506"/>
          <c:y val="0.17171296296296298"/>
          <c:w val="0.79171019247594054"/>
          <c:h val="0.720887649460484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Gràfics!$A$2</c:f>
              <c:strCache>
                <c:ptCount val="1"/>
                <c:pt idx="0">
                  <c:v>INGRESOS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Gràfics!$B$1:$D$1</c:f>
              <c:strCache>
                <c:ptCount val="3"/>
                <c:pt idx="0">
                  <c:v>PRESUPUESTO 2020</c:v>
                </c:pt>
                <c:pt idx="1">
                  <c:v>PREVISTO  2020 </c:v>
                </c:pt>
                <c:pt idx="2">
                  <c:v>PRESUPUESTO 2021</c:v>
                </c:pt>
              </c:strCache>
            </c:strRef>
          </c:cat>
          <c:val>
            <c:numRef>
              <c:f>Gràfics!$B$2:$D$2</c:f>
              <c:numCache>
                <c:formatCode>_-* #,##0.00\ _€_-;\-* #,##0.00\ _€_-;_-* "-"??\ _€_-;_-@_-</c:formatCode>
                <c:ptCount val="3"/>
                <c:pt idx="0">
                  <c:v>97985</c:v>
                </c:pt>
                <c:pt idx="1">
                  <c:v>96706.71</c:v>
                </c:pt>
                <c:pt idx="2">
                  <c:v>98141.39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30-4371-AD5F-C83FB83E54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43696911"/>
        <c:axId val="1150227855"/>
      </c:barChart>
      <c:catAx>
        <c:axId val="11436969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150227855"/>
        <c:crosses val="autoZero"/>
        <c:auto val="1"/>
        <c:lblAlgn val="ctr"/>
        <c:lblOffset val="100"/>
        <c:noMultiLvlLbl val="0"/>
      </c:catAx>
      <c:valAx>
        <c:axId val="11502278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0\ _€_-;\-* #,##0.00\ _€_-;_-* &quot;-&quot;??\ _€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143696911"/>
        <c:crosses val="autoZero"/>
        <c:crossBetween val="between"/>
        <c:majorUnit val="20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0.21531062773922857"/>
          <c:y val="0.17536643026004731"/>
          <c:w val="0.76251993441437393"/>
          <c:h val="0.714949088810707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Gràfics!$A$5</c:f>
              <c:strCache>
                <c:ptCount val="1"/>
                <c:pt idx="0">
                  <c:v>GASTOS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Gràfics!$B$4:$D$4</c:f>
              <c:strCache>
                <c:ptCount val="3"/>
                <c:pt idx="0">
                  <c:v>PRESUPUESTO 2020</c:v>
                </c:pt>
                <c:pt idx="1">
                  <c:v>PREVISTO  2020 </c:v>
                </c:pt>
                <c:pt idx="2">
                  <c:v>PRESUPUESTO 2021</c:v>
                </c:pt>
              </c:strCache>
            </c:strRef>
          </c:cat>
          <c:val>
            <c:numRef>
              <c:f>Gràfics!$B$5:$D$5</c:f>
              <c:numCache>
                <c:formatCode>_-* #,##0.00\ _€_-;\-* #,##0.00\ _€_-;_-* "-"??\ _€_-;_-@_-</c:formatCode>
                <c:ptCount val="3"/>
                <c:pt idx="0">
                  <c:v>103598.63484307891</c:v>
                </c:pt>
                <c:pt idx="1">
                  <c:v>95029.540000000008</c:v>
                </c:pt>
                <c:pt idx="2">
                  <c:v>97241.385699999999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68-44F0-8570-CA1A72D474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46637215"/>
        <c:axId val="1088025439"/>
      </c:barChart>
      <c:catAx>
        <c:axId val="11466372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88025439"/>
        <c:crosses val="autoZero"/>
        <c:auto val="1"/>
        <c:lblAlgn val="ctr"/>
        <c:lblOffset val="100"/>
        <c:noMultiLvlLbl val="0"/>
      </c:catAx>
      <c:valAx>
        <c:axId val="1088025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0\ _€_-;\-* #,##0.00\ _€_-;_-* &quot;-&quot;??\ _€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146637215"/>
        <c:crosses val="autoZero"/>
        <c:crossBetween val="between"/>
        <c:majorUnit val="10000"/>
        <c:minorUnit val="50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0.13753958880139983"/>
          <c:y val="0.17171296296296298"/>
          <c:w val="0.82634930008748908"/>
          <c:h val="0.77736111111111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Gràfics!$A$10</c:f>
              <c:strCache>
                <c:ptCount val="1"/>
                <c:pt idx="0">
                  <c:v>RESULTADO FINAL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Gràfics!$B$9:$D$9</c:f>
              <c:strCache>
                <c:ptCount val="3"/>
                <c:pt idx="0">
                  <c:v>PRESUPUESTO 2020</c:v>
                </c:pt>
                <c:pt idx="1">
                  <c:v>PREVISTO  2020 </c:v>
                </c:pt>
                <c:pt idx="2">
                  <c:v>PRESUPUESTO 2021</c:v>
                </c:pt>
              </c:strCache>
            </c:strRef>
          </c:cat>
          <c:val>
            <c:numRef>
              <c:f>Gràfics!$B$10:$D$10</c:f>
              <c:numCache>
                <c:formatCode>#,##0.00_ ;\-#,##0.00\ </c:formatCode>
                <c:ptCount val="3"/>
                <c:pt idx="0">
                  <c:v>-7348.6382453594561</c:v>
                </c:pt>
                <c:pt idx="1">
                  <c:v>4066.9599999999982</c:v>
                </c:pt>
                <c:pt idx="2">
                  <c:v>4.3000000005122274E-3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42-4AA4-8239-CF53386E76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83242271"/>
        <c:axId val="1088033343"/>
      </c:barChart>
      <c:catAx>
        <c:axId val="108324227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88033343"/>
        <c:crosses val="autoZero"/>
        <c:auto val="1"/>
        <c:lblAlgn val="ctr"/>
        <c:lblOffset val="100"/>
        <c:noMultiLvlLbl val="0"/>
      </c:catAx>
      <c:valAx>
        <c:axId val="1088033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_ ;\-#,##0.0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83242271"/>
        <c:crosses val="autoZero"/>
        <c:crossBetween val="between"/>
        <c:majorUnit val="20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F3315-DA6F-4F36-971D-DBAAEBE4D583}" type="datetimeFigureOut">
              <a:rPr lang="ca-ES" smtClean="0"/>
              <a:t>17/2/2021</a:t>
            </a:fld>
            <a:endParaRPr lang="ca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2487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92487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7C809-1EBD-4846-94EF-E6BA3A3028DB}" type="slidenum">
              <a:rPr lang="ca-ES" smtClean="0"/>
              <a:t>‹Nº›</a:t>
            </a:fld>
            <a:endParaRPr lang="ca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1442E-FEA4-4353-A57F-EAFA84CE7ED3}" type="datetimeFigureOut">
              <a:rPr lang="ca-ES" smtClean="0"/>
              <a:t>17/2/2021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38250" y="1217613"/>
            <a:ext cx="4381500" cy="3286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686300"/>
            <a:ext cx="5486400" cy="3833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250363"/>
            <a:ext cx="2971800" cy="487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250363"/>
            <a:ext cx="2971800" cy="487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4C52B-B812-40B3-9396-A426F15102C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30732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14C52B-B812-40B3-9396-A426F15102C1}" type="slidenum">
              <a:rPr lang="ca-ES" smtClean="0"/>
              <a:t>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67554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A819-A190-4008-B74B-5F8A3AF998C8}" type="datetimeFigureOut">
              <a:rPr lang="ca-ES" smtClean="0"/>
              <a:pPr/>
              <a:t>17/2/2021</a:t>
            </a:fld>
            <a:endParaRPr lang="ca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2A052A-F4C1-42FC-B5CD-65004BA3F51F}" type="slidenum">
              <a:rPr lang="ca-ES" smtClean="0"/>
              <a:pPr/>
              <a:t>‹Nº›</a:t>
            </a:fld>
            <a:endParaRPr lang="ca-E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A819-A190-4008-B74B-5F8A3AF998C8}" type="datetimeFigureOut">
              <a:rPr lang="ca-ES" smtClean="0"/>
              <a:pPr/>
              <a:t>17/2/2021</a:t>
            </a:fld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052A-F4C1-42FC-B5CD-65004BA3F51F}" type="slidenum">
              <a:rPr lang="ca-ES" smtClean="0"/>
              <a:pPr/>
              <a:t>‹Nº›</a:t>
            </a:fld>
            <a:endParaRPr lang="ca-E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42A052A-F4C1-42FC-B5CD-65004BA3F51F}" type="slidenum">
              <a:rPr lang="ca-ES" smtClean="0"/>
              <a:pPr/>
              <a:t>‹Nº›</a:t>
            </a:fld>
            <a:endParaRPr lang="ca-ES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A819-A190-4008-B74B-5F8A3AF998C8}" type="datetimeFigureOut">
              <a:rPr lang="ca-ES" smtClean="0"/>
              <a:pPr/>
              <a:t>17/2/2021</a:t>
            </a:fld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A819-A190-4008-B74B-5F8A3AF998C8}" type="datetimeFigureOut">
              <a:rPr lang="ca-ES" smtClean="0"/>
              <a:pPr/>
              <a:t>17/2/2021</a:t>
            </a:fld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42A052A-F4C1-42FC-B5CD-65004BA3F51F}" type="slidenum">
              <a:rPr lang="ca-ES" smtClean="0"/>
              <a:pPr/>
              <a:t>‹Nº›</a:t>
            </a:fld>
            <a:endParaRPr lang="ca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A819-A190-4008-B74B-5F8A3AF998C8}" type="datetimeFigureOut">
              <a:rPr lang="ca-ES" smtClean="0"/>
              <a:pPr/>
              <a:t>17/2/2021</a:t>
            </a:fld>
            <a:endParaRPr lang="ca-ES" dirty="0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2A052A-F4C1-42FC-B5CD-65004BA3F51F}" type="slidenum">
              <a:rPr lang="ca-ES" smtClean="0"/>
              <a:pPr/>
              <a:t>‹Nº›</a:t>
            </a:fld>
            <a:endParaRPr lang="ca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A94A819-A190-4008-B74B-5F8A3AF998C8}" type="datetimeFigureOut">
              <a:rPr lang="ca-ES" smtClean="0"/>
              <a:pPr/>
              <a:t>17/2/2021</a:t>
            </a:fld>
            <a:endParaRPr lang="ca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052A-F4C1-42FC-B5CD-65004BA3F51F}" type="slidenum">
              <a:rPr lang="ca-ES" smtClean="0"/>
              <a:pPr/>
              <a:t>‹Nº›</a:t>
            </a:fld>
            <a:endParaRPr lang="ca-ES" dirty="0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A819-A190-4008-B74B-5F8A3AF998C8}" type="datetimeFigureOut">
              <a:rPr lang="ca-ES" smtClean="0"/>
              <a:pPr/>
              <a:t>17/2/2021</a:t>
            </a:fld>
            <a:endParaRPr lang="ca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a-ES" dirty="0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42A052A-F4C1-42FC-B5CD-65004BA3F51F}" type="slidenum">
              <a:rPr lang="ca-ES" smtClean="0"/>
              <a:pPr/>
              <a:t>‹Nº›</a:t>
            </a:fld>
            <a:endParaRPr lang="ca-ES" dirty="0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A819-A190-4008-B74B-5F8A3AF998C8}" type="datetimeFigureOut">
              <a:rPr lang="ca-ES" smtClean="0"/>
              <a:pPr/>
              <a:t>17/2/2021</a:t>
            </a:fld>
            <a:endParaRPr lang="ca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42A052A-F4C1-42FC-B5CD-65004BA3F51F}" type="slidenum">
              <a:rPr lang="ca-ES" smtClean="0"/>
              <a:pPr/>
              <a:t>‹Nº›</a:t>
            </a:fld>
            <a:endParaRPr lang="ca-E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A819-A190-4008-B74B-5F8A3AF998C8}" type="datetimeFigureOut">
              <a:rPr lang="ca-ES" smtClean="0"/>
              <a:pPr/>
              <a:t>17/2/2021</a:t>
            </a:fld>
            <a:endParaRPr lang="ca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2A052A-F4C1-42FC-B5CD-65004BA3F51F}" type="slidenum">
              <a:rPr lang="ca-ES" smtClean="0"/>
              <a:pPr/>
              <a:t>‹Nº›</a:t>
            </a:fld>
            <a:endParaRPr lang="ca-E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2A052A-F4C1-42FC-B5CD-65004BA3F51F}" type="slidenum">
              <a:rPr lang="ca-ES" smtClean="0"/>
              <a:pPr/>
              <a:t>‹Nº›</a:t>
            </a:fld>
            <a:endParaRPr lang="ca-ES" dirty="0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A819-A190-4008-B74B-5F8A3AF998C8}" type="datetimeFigureOut">
              <a:rPr lang="ca-ES" smtClean="0"/>
              <a:pPr/>
              <a:t>17/2/2021</a:t>
            </a:fld>
            <a:endParaRPr lang="ca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a-E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42A052A-F4C1-42FC-B5CD-65004BA3F51F}" type="slidenum">
              <a:rPr lang="ca-ES" smtClean="0"/>
              <a:pPr/>
              <a:t>‹Nº›</a:t>
            </a:fld>
            <a:endParaRPr lang="ca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A94A819-A190-4008-B74B-5F8A3AF998C8}" type="datetimeFigureOut">
              <a:rPr lang="ca-ES" smtClean="0"/>
              <a:pPr/>
              <a:t>17/2/2021</a:t>
            </a:fld>
            <a:endParaRPr lang="ca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a-E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A94A819-A190-4008-B74B-5F8A3AF998C8}" type="datetimeFigureOut">
              <a:rPr lang="ca-ES" smtClean="0"/>
              <a:pPr/>
              <a:t>17/2/2021</a:t>
            </a:fld>
            <a:endParaRPr lang="ca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a-ES" dirty="0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2A052A-F4C1-42FC-B5CD-65004BA3F51F}" type="slidenum">
              <a:rPr lang="ca-ES" smtClean="0"/>
              <a:pPr/>
              <a:t>‹Nº›</a:t>
            </a:fld>
            <a:endParaRPr lang="ca-E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coca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cocat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cocat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cocat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cocat.org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cocat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 rot="5400000">
            <a:off x="5418137" y="3279551"/>
            <a:ext cx="5256213" cy="70788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ca-ES" altLang="ca-E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tion Man Shaded" pitchFamily="2" charset="0"/>
              </a:rPr>
              <a:t>COMISIÓN ECONOMIA</a:t>
            </a:r>
          </a:p>
        </p:txBody>
      </p:sp>
      <p:sp>
        <p:nvSpPr>
          <p:cNvPr id="81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 altLang="ca-ES" dirty="0"/>
          </a:p>
        </p:txBody>
      </p:sp>
      <p:sp>
        <p:nvSpPr>
          <p:cNvPr id="8198" name="5 CuadroTexto"/>
          <p:cNvSpPr txBox="1">
            <a:spLocks noChangeArrowheads="1"/>
          </p:cNvSpPr>
          <p:nvPr/>
        </p:nvSpPr>
        <p:spPr bwMode="auto">
          <a:xfrm>
            <a:off x="250825" y="404664"/>
            <a:ext cx="288101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a-ES" sz="2000" dirty="0">
              <a:solidFill>
                <a:srgbClr val="008000"/>
              </a:solidFill>
              <a:latin typeface="Arial" charset="0"/>
              <a:cs typeface="Arial" charset="0"/>
            </a:endParaRPr>
          </a:p>
          <a:p>
            <a:r>
              <a:rPr lang="ca-ES" sz="2400" dirty="0">
                <a:solidFill>
                  <a:srgbClr val="7030A0"/>
                </a:solidFill>
                <a:latin typeface="Arial" charset="0"/>
                <a:cs typeface="Arial" charset="0"/>
              </a:rPr>
              <a:t>2020-2021</a:t>
            </a:r>
          </a:p>
          <a:p>
            <a:endParaRPr lang="ca-ES" sz="2000" dirty="0">
              <a:latin typeface="Arial" charset="0"/>
              <a:cs typeface="Arial" charset="0"/>
            </a:endParaRPr>
          </a:p>
          <a:p>
            <a:endParaRPr lang="ca-ES" sz="2400" dirty="0">
              <a:latin typeface="Arial" charset="0"/>
              <a:cs typeface="Arial" charset="0"/>
            </a:endParaRPr>
          </a:p>
          <a:p>
            <a:endParaRPr lang="ca-ES" sz="2400" dirty="0">
              <a:latin typeface="Arial" charset="0"/>
              <a:cs typeface="Arial" charset="0"/>
            </a:endParaRPr>
          </a:p>
          <a:p>
            <a:endParaRPr lang="ca-ES" sz="2400" dirty="0">
              <a:latin typeface="Arial" charset="0"/>
              <a:cs typeface="Arial" charset="0"/>
            </a:endParaRPr>
          </a:p>
          <a:p>
            <a:endParaRPr lang="ca-ES" sz="2400" dirty="0">
              <a:latin typeface="Arial" charset="0"/>
              <a:cs typeface="Arial" charset="0"/>
            </a:endParaRPr>
          </a:p>
          <a:p>
            <a:endParaRPr lang="ca-ES" sz="2400" dirty="0">
              <a:latin typeface="Arial" charset="0"/>
              <a:cs typeface="Arial" charset="0"/>
            </a:endParaRPr>
          </a:p>
          <a:p>
            <a:endParaRPr lang="ca-ES" sz="2400" dirty="0">
              <a:latin typeface="Arial" charset="0"/>
              <a:cs typeface="Arial" charset="0"/>
            </a:endParaRPr>
          </a:p>
          <a:p>
            <a:r>
              <a:rPr lang="ca-ES" sz="2400" dirty="0">
                <a:solidFill>
                  <a:srgbClr val="7030A0"/>
                </a:solidFill>
                <a:latin typeface="Arial" charset="0"/>
                <a:cs typeface="Arial" charset="0"/>
              </a:rPr>
              <a:t>RESULTADOS</a:t>
            </a:r>
          </a:p>
          <a:p>
            <a:r>
              <a:rPr lang="ca-ES" sz="2400" dirty="0">
                <a:solidFill>
                  <a:srgbClr val="7030A0"/>
                </a:solidFill>
                <a:latin typeface="Arial" charset="0"/>
                <a:cs typeface="Arial" charset="0"/>
              </a:rPr>
              <a:t>PRESUPUESTO</a:t>
            </a:r>
          </a:p>
          <a:p>
            <a:endParaRPr lang="ca-ES" sz="2400" dirty="0">
              <a:latin typeface="Arial" charset="0"/>
              <a:cs typeface="Arial" charset="0"/>
            </a:endParaRPr>
          </a:p>
        </p:txBody>
      </p:sp>
      <p:pic>
        <p:nvPicPr>
          <p:cNvPr id="7" name="Picture 2" descr="http://acocat.org/sites/default/files/logo_1.png">
            <a:hlinkClick r:id="rId3"/>
            <a:extLst>
              <a:ext uri="{FF2B5EF4-FFF2-40B4-BE49-F238E27FC236}">
                <a16:creationId xmlns:a16="http://schemas.microsoft.com/office/drawing/2014/main" id="{1FA93DE4-2F40-411A-9D86-89DC8D472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50101" y="204156"/>
            <a:ext cx="1643074" cy="833110"/>
          </a:xfrm>
          <a:prstGeom prst="rect">
            <a:avLst/>
          </a:prstGeom>
          <a:noFill/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B0710D0E-A7CF-4767-BDC2-EEB0A74AC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458" y="784782"/>
            <a:ext cx="4519870" cy="5456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1D41F765-0782-4F36-9BD0-E2C2BC691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0756" y="1544216"/>
            <a:ext cx="3894113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2000" dirty="0"/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2000" dirty="0"/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s-ES" sz="2000" dirty="0"/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/>
              <a:t>Ingresos cuotas militantes han disminuido (en particular los referidos a cuotas directas) </a:t>
            </a:r>
          </a:p>
          <a:p>
            <a:endParaRPr lang="es-E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/>
              <a:t>Se mantienen cotizaciones cuotas domiciliadas (incremento 3%)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/>
              <a:t>  Mejora aportaciones recibidas (Zona de Lleida).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/>
              <a:t>Mejora ingresos previstos para el 2020 y mantenemos 2021.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s-ES" sz="2000" dirty="0"/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s-ES" sz="28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799" y="381000"/>
            <a:ext cx="8114105" cy="1823864"/>
          </a:xfrm>
        </p:spPr>
        <p:txBody>
          <a:bodyPr>
            <a:normAutofit fontScale="90000"/>
          </a:bodyPr>
          <a:lstStyle/>
          <a:p>
            <a:pPr lvl="0"/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r>
              <a:rPr lang="es-ES" dirty="0"/>
              <a:t>          MEJORA DE LOS INGRESOS</a:t>
            </a:r>
            <a:br>
              <a:rPr lang="es-ES" dirty="0"/>
            </a:br>
            <a:endParaRPr lang="ca-ES" dirty="0"/>
          </a:p>
        </p:txBody>
      </p:sp>
      <p:pic>
        <p:nvPicPr>
          <p:cNvPr id="14338" name="Picture 2" descr="http://acocat.org/sites/default/files/logo_1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095" y="245724"/>
            <a:ext cx="1643074" cy="833110"/>
          </a:xfrm>
          <a:prstGeom prst="rect">
            <a:avLst/>
          </a:prstGeom>
          <a:noFill/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4A31CA97-4E8A-4768-9E13-4181022C45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730399"/>
              </p:ext>
            </p:extLst>
          </p:nvPr>
        </p:nvGraphicFramePr>
        <p:xfrm>
          <a:off x="238756" y="2708920"/>
          <a:ext cx="457200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642918"/>
            <a:ext cx="7560840" cy="2055596"/>
          </a:xfrm>
        </p:spPr>
        <p:txBody>
          <a:bodyPr>
            <a:normAutofit fontScale="90000"/>
          </a:bodyPr>
          <a:lstStyle/>
          <a:p>
            <a:pPr lvl="0"/>
            <a:br>
              <a:rPr lang="es-ES" sz="44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br>
              <a:rPr lang="es-ES" sz="44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br>
              <a:rPr lang="es-ES" sz="44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br>
              <a:rPr lang="es-ES" sz="44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es-ES" sz="44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REDUCCIÓN DE LOS GASTOS</a:t>
            </a:r>
            <a:br>
              <a:rPr lang="es-ES" sz="44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lang="ca-ES" dirty="0"/>
          </a:p>
        </p:txBody>
      </p:sp>
      <p:pic>
        <p:nvPicPr>
          <p:cNvPr id="14338" name="Picture 2" descr="http://acocat.org/sites/default/files/logo_1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095" y="245724"/>
            <a:ext cx="1643074" cy="833110"/>
          </a:xfrm>
          <a:prstGeom prst="rect">
            <a:avLst/>
          </a:prstGeom>
          <a:noFill/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BB22B9C-1817-44F3-81B9-2FD0A327E245}"/>
              </a:ext>
            </a:extLst>
          </p:cNvPr>
          <p:cNvSpPr txBox="1"/>
          <p:nvPr/>
        </p:nvSpPr>
        <p:spPr>
          <a:xfrm>
            <a:off x="4337940" y="1744407"/>
            <a:ext cx="46600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endParaRPr lang="es-ES" sz="2800" dirty="0"/>
          </a:p>
          <a:p>
            <a:pPr marL="514350" indent="-514350">
              <a:buFont typeface="Arial" panose="020B0604020202020204" pitchFamily="34" charset="0"/>
              <a:buChar char="•"/>
            </a:pPr>
            <a:endParaRPr lang="es-ES" sz="28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ADEDDD1-9945-4B56-84D0-18553346F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0756" y="2790712"/>
            <a:ext cx="3894113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/>
              <a:t>Gastos han sido inferiores a los previstos en 8.569,09 €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/>
              <a:t> La singularidad del ejercicio 2020 ha permitido esta reducción de gastos</a:t>
            </a:r>
          </a:p>
          <a:p>
            <a:endParaRPr lang="es-E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/>
              <a:t>Mantenemos gastos en 2021 con un ligero incremento.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70606EE6-91D4-47B8-A023-87A271CD14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1713990"/>
              </p:ext>
            </p:extLst>
          </p:nvPr>
        </p:nvGraphicFramePr>
        <p:xfrm>
          <a:off x="344095" y="2698514"/>
          <a:ext cx="4010025" cy="3250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184620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642918"/>
            <a:ext cx="7560840" cy="2055596"/>
          </a:xfrm>
        </p:spPr>
        <p:txBody>
          <a:bodyPr>
            <a:normAutofit fontScale="90000"/>
          </a:bodyPr>
          <a:lstStyle/>
          <a:p>
            <a:pPr lvl="0"/>
            <a:br>
              <a:rPr lang="es-ES" sz="44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br>
              <a:rPr lang="es-ES" sz="44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br>
              <a:rPr lang="es-ES" sz="44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br>
              <a:rPr lang="es-ES" sz="44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es-ES" sz="44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EQUILIBRIO 2021</a:t>
            </a:r>
            <a:br>
              <a:rPr lang="es-ES" sz="44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lang="ca-ES" dirty="0"/>
          </a:p>
        </p:txBody>
      </p:sp>
      <p:pic>
        <p:nvPicPr>
          <p:cNvPr id="14338" name="Picture 2" descr="http://acocat.org/sites/default/files/logo_1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095" y="245724"/>
            <a:ext cx="1643074" cy="833110"/>
          </a:xfrm>
          <a:prstGeom prst="rect">
            <a:avLst/>
          </a:prstGeom>
          <a:noFill/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B3A72ED1-8336-438E-BFB4-6D108A00A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8216" y="3012460"/>
            <a:ext cx="3706653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/>
              <a:t>Resultado 2020 mejor que el presupuesto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/>
              <a:t> Para el ejercicio 2021 prevemos equilibrar ingresos con gastos.</a:t>
            </a:r>
            <a:endParaRPr lang="es-ES" sz="2800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658C5A3E-E7B5-4D23-ADE8-C32C31CA7F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1866052"/>
              </p:ext>
            </p:extLst>
          </p:nvPr>
        </p:nvGraphicFramePr>
        <p:xfrm>
          <a:off x="350991" y="2754414"/>
          <a:ext cx="4572000" cy="3194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644681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642918"/>
            <a:ext cx="7560840" cy="2055596"/>
          </a:xfrm>
        </p:spPr>
        <p:txBody>
          <a:bodyPr>
            <a:normAutofit fontScale="90000"/>
          </a:bodyPr>
          <a:lstStyle/>
          <a:p>
            <a:pPr lvl="0"/>
            <a:br>
              <a:rPr lang="es-ES" sz="44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br>
              <a:rPr lang="es-ES" sz="44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br>
              <a:rPr lang="es-ES" sz="44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lang="ca-ES" dirty="0"/>
          </a:p>
        </p:txBody>
      </p:sp>
      <p:pic>
        <p:nvPicPr>
          <p:cNvPr id="14338" name="Picture 2" descr="http://acocat.org/sites/default/files/logo_1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095" y="245724"/>
            <a:ext cx="1643074" cy="833110"/>
          </a:xfrm>
          <a:prstGeom prst="rect">
            <a:avLst/>
          </a:prstGeom>
          <a:noFill/>
        </p:spPr>
      </p:pic>
      <p:sp>
        <p:nvSpPr>
          <p:cNvPr id="6" name="1 Título">
            <a:extLst>
              <a:ext uri="{FF2B5EF4-FFF2-40B4-BE49-F238E27FC236}">
                <a16:creationId xmlns:a16="http://schemas.microsoft.com/office/drawing/2014/main" id="{7D2C759C-1654-47DF-8025-9270FA32EE02}"/>
              </a:ext>
            </a:extLst>
          </p:cNvPr>
          <p:cNvSpPr txBox="1">
            <a:spLocks/>
          </p:cNvSpPr>
          <p:nvPr/>
        </p:nvSpPr>
        <p:spPr>
          <a:xfrm>
            <a:off x="1619671" y="476672"/>
            <a:ext cx="6912767" cy="602162"/>
          </a:xfrm>
          <a:prstGeom prst="rect">
            <a:avLst/>
          </a:prstGeom>
        </p:spPr>
        <p:txBody>
          <a:bodyPr vert="horz" anchor="b">
            <a:normAutofit fontScale="250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s-ES" sz="44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br>
              <a:rPr lang="es-ES" sz="44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br>
              <a:rPr lang="es-ES" sz="44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br>
              <a:rPr lang="es-ES" sz="80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es-ES" sz="160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COMPARATIVO 2020-2021</a:t>
            </a:r>
            <a:br>
              <a:rPr lang="es-ES" sz="44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lang="ca-ES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AEF1040-4CEC-411B-93F4-B94F4BBA5E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385459"/>
              </p:ext>
            </p:extLst>
          </p:nvPr>
        </p:nvGraphicFramePr>
        <p:xfrm>
          <a:off x="755576" y="1127778"/>
          <a:ext cx="7416823" cy="5054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9113">
                  <a:extLst>
                    <a:ext uri="{9D8B030D-6E8A-4147-A177-3AD203B41FA5}">
                      <a16:colId xmlns:a16="http://schemas.microsoft.com/office/drawing/2014/main" val="838673429"/>
                    </a:ext>
                  </a:extLst>
                </a:gridCol>
                <a:gridCol w="1360885">
                  <a:extLst>
                    <a:ext uri="{9D8B030D-6E8A-4147-A177-3AD203B41FA5}">
                      <a16:colId xmlns:a16="http://schemas.microsoft.com/office/drawing/2014/main" val="3318386482"/>
                    </a:ext>
                  </a:extLst>
                </a:gridCol>
                <a:gridCol w="1445940">
                  <a:extLst>
                    <a:ext uri="{9D8B030D-6E8A-4147-A177-3AD203B41FA5}">
                      <a16:colId xmlns:a16="http://schemas.microsoft.com/office/drawing/2014/main" val="1745160020"/>
                    </a:ext>
                  </a:extLst>
                </a:gridCol>
                <a:gridCol w="1360885">
                  <a:extLst>
                    <a:ext uri="{9D8B030D-6E8A-4147-A177-3AD203B41FA5}">
                      <a16:colId xmlns:a16="http://schemas.microsoft.com/office/drawing/2014/main" val="2153717390"/>
                    </a:ext>
                  </a:extLst>
                </a:gridCol>
              </a:tblGrid>
              <a:tr h="34666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 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PRESUPUESTO 2020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PREVISTO  2020 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PRESUPUESTO 2021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ctr"/>
                </a:tc>
                <a:extLst>
                  <a:ext uri="{0D108BD9-81ED-4DB2-BD59-A6C34878D82A}">
                    <a16:rowId xmlns:a16="http://schemas.microsoft.com/office/drawing/2014/main" val="740020581"/>
                  </a:ext>
                </a:extLst>
              </a:tr>
              <a:tr h="17755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INGRESOS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97.985,00   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96.706,71   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98.141,39   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1951667376"/>
                  </a:ext>
                </a:extLst>
              </a:tr>
              <a:tr h="16910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Cuotas militantes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95.835,00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93.260,96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93.000,00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1012249094"/>
                  </a:ext>
                </a:extLst>
              </a:tr>
              <a:tr h="16910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Quotas extraordinarias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 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 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 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1441243442"/>
                  </a:ext>
                </a:extLst>
              </a:tr>
              <a:tr h="16910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Aportaciones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   150,00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      438,44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   200,00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1130657792"/>
                  </a:ext>
                </a:extLst>
              </a:tr>
              <a:tr h="294917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Ingresos por subvenciones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2.000,00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  3.000,00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3.041,39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2741934118"/>
                  </a:ext>
                </a:extLst>
              </a:tr>
              <a:tr h="16910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             -  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               -  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             -  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2582308272"/>
                  </a:ext>
                </a:extLst>
              </a:tr>
              <a:tr h="16910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Ingresos financieros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             -  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          7,31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             -  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1004044266"/>
                  </a:ext>
                </a:extLst>
              </a:tr>
              <a:tr h="177559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Fondo ac. Asamb. MMTC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 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1.900,00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3723750977"/>
                  </a:ext>
                </a:extLst>
              </a:tr>
              <a:tr h="17755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GASTOS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103.598,63   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95.029,54   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97.241,39   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4161106442"/>
                  </a:ext>
                </a:extLst>
              </a:tr>
              <a:tr h="294917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Comunicaciones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8.890,00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  7.826,50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8.255,00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2444536186"/>
                  </a:ext>
                </a:extLst>
              </a:tr>
              <a:tr h="16910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Servicios exteriores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8.121,00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  7.880,68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7.318,00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429999726"/>
                  </a:ext>
                </a:extLst>
              </a:tr>
              <a:tr h="16910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Gastos administrativos y sunministros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3.290,00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  2.677,72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3.095,00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2188837535"/>
                  </a:ext>
                </a:extLst>
              </a:tr>
              <a:tr h="16910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Gastos de personal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71.844,74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68.705,26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69.973,39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1751205011"/>
                  </a:ext>
                </a:extLst>
              </a:tr>
              <a:tr h="16910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Pérdida por recibos incobrables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   400,00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      583,02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   600,00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3530397809"/>
                  </a:ext>
                </a:extLst>
              </a:tr>
              <a:tr h="16910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Desplazamientos y relaciones externas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4.145,50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</a:rPr>
                        <a:t>                2.920,56   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4.500,00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3131622435"/>
                  </a:ext>
                </a:extLst>
              </a:tr>
              <a:tr h="16910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Desplazamientos y relaciones internas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1.810,00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      419,38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1.000,00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2579177017"/>
                  </a:ext>
                </a:extLst>
              </a:tr>
              <a:tr h="16910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Gastos encuentro movimiento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 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 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 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3777040480"/>
                  </a:ext>
                </a:extLst>
              </a:tr>
              <a:tr h="16910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Gastos Zonas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1.250,00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      345,28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   500,00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203415491"/>
                  </a:ext>
                </a:extLst>
              </a:tr>
              <a:tr h="16910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Aportación solidaria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1.000,00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  1.050,00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1.000,00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2050998929"/>
                  </a:ext>
                </a:extLst>
              </a:tr>
              <a:tr h="16910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Amortizaciones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   747,40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      521,14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1.000,00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4146918798"/>
                  </a:ext>
                </a:extLst>
              </a:tr>
              <a:tr h="177559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Fondos diversos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2.100,00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  2.100,00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                         -  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3505343398"/>
                  </a:ext>
                </a:extLst>
              </a:tr>
              <a:tr h="177559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RESULTADO DE GESTIÓN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-5.613,63 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1.677,17 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900,00 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3416551517"/>
                  </a:ext>
                </a:extLst>
              </a:tr>
              <a:tr h="16910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 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271975630"/>
                  </a:ext>
                </a:extLst>
              </a:tr>
              <a:tr h="16910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Efecto encuentros del movimiento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-1.735,00 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2.389,79 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-900,00 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3494851144"/>
                  </a:ext>
                </a:extLst>
              </a:tr>
              <a:tr h="177559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 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1334241700"/>
                  </a:ext>
                </a:extLst>
              </a:tr>
              <a:tr h="177559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RESULTADO FINAL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-7.348,64 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4.066,96 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</a:rPr>
                        <a:t>0,00 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4064881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62886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7772400" cy="1752600"/>
          </a:xfrm>
        </p:spPr>
        <p:txBody>
          <a:bodyPr>
            <a:normAutofit fontScale="90000"/>
          </a:bodyPr>
          <a:lstStyle/>
          <a:p>
            <a:pPr lvl="0"/>
            <a:br>
              <a:rPr lang="es-ES" sz="44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br>
              <a:rPr lang="es-ES" sz="44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br>
              <a:rPr lang="es-ES" sz="44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br>
              <a:rPr lang="es-ES" sz="44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es-ES" sz="44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OBJECTIVOS ECONOMÍA ACO</a:t>
            </a:r>
            <a:endParaRPr lang="ca-ES" dirty="0"/>
          </a:p>
        </p:txBody>
      </p:sp>
      <p:pic>
        <p:nvPicPr>
          <p:cNvPr id="14338" name="Picture 2" descr="http://acocat.org/sites/default/files/logo_1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095" y="245724"/>
            <a:ext cx="1643074" cy="833110"/>
          </a:xfrm>
          <a:prstGeom prst="rect">
            <a:avLst/>
          </a:prstGeom>
          <a:noFill/>
        </p:spPr>
      </p:pic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85720" y="4128656"/>
            <a:ext cx="85347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a-E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EDA7887-DF96-4F35-99E6-E4CF8F5E10B9}"/>
              </a:ext>
            </a:extLst>
          </p:cNvPr>
          <p:cNvSpPr txBox="1"/>
          <p:nvPr/>
        </p:nvSpPr>
        <p:spPr>
          <a:xfrm>
            <a:off x="333812" y="2357044"/>
            <a:ext cx="48245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3600" b="1" dirty="0"/>
          </a:p>
          <a:p>
            <a:r>
              <a:rPr lang="ca-ES" sz="3600" b="1" dirty="0" err="1"/>
              <a:t>Autofinanciación</a:t>
            </a:r>
            <a:endParaRPr lang="ca-ES" sz="3600" b="1" dirty="0"/>
          </a:p>
          <a:p>
            <a:br>
              <a:rPr lang="ca-ES" sz="3600" b="1" dirty="0"/>
            </a:br>
            <a:r>
              <a:rPr lang="ca-ES" sz="3600" b="1" dirty="0"/>
              <a:t> </a:t>
            </a:r>
            <a:r>
              <a:rPr lang="ca-ES" sz="3600" b="1" dirty="0" err="1"/>
              <a:t>Solidaridad</a:t>
            </a:r>
            <a:br>
              <a:rPr lang="ca-ES" sz="3600" b="1" dirty="0"/>
            </a:br>
            <a:endParaRPr lang="ca-ES" sz="3600" b="1" dirty="0"/>
          </a:p>
          <a:p>
            <a:r>
              <a:rPr lang="ca-ES" sz="3600" b="1" dirty="0"/>
              <a:t> </a:t>
            </a:r>
            <a:r>
              <a:rPr lang="ca-ES" sz="3600" b="1" dirty="0" err="1"/>
              <a:t>Transparencia</a:t>
            </a:r>
            <a:r>
              <a:rPr lang="ca-ES" sz="3600" b="1" dirty="0"/>
              <a:t> y </a:t>
            </a:r>
            <a:r>
              <a:rPr lang="ca-ES" sz="3600" b="1" dirty="0" err="1"/>
              <a:t>corresponsabilidad</a:t>
            </a:r>
            <a:endParaRPr lang="es-ES" sz="36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9F95D94-352F-4E82-82D8-1370A724C1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993" y="2924944"/>
            <a:ext cx="4196595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1965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1174</TotalTime>
  <Words>356</Words>
  <Application>Microsoft Office PowerPoint</Application>
  <PresentationFormat>Presentación en pantalla (4:3)</PresentationFormat>
  <Paragraphs>152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Action Man Shaded</vt:lpstr>
      <vt:lpstr>Arial</vt:lpstr>
      <vt:lpstr>Calibri</vt:lpstr>
      <vt:lpstr>Georgia</vt:lpstr>
      <vt:lpstr>Wingdings</vt:lpstr>
      <vt:lpstr>Wingdings 2</vt:lpstr>
      <vt:lpstr>Civil</vt:lpstr>
      <vt:lpstr>Presentación de PowerPoint</vt:lpstr>
      <vt:lpstr>                MEJORA DE LOS INGRESOS </vt:lpstr>
      <vt:lpstr>    REDUCCIÓN DE LOS GASTOS </vt:lpstr>
      <vt:lpstr>    EQUILIBRIO 2021 </vt:lpstr>
      <vt:lpstr>   </vt:lpstr>
      <vt:lpstr>    OBJECTIVOS ECONOMÍA ACO</vt:lpstr>
    </vt:vector>
  </TitlesOfParts>
  <Company>Windows 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WinuE</dc:creator>
  <cp:lastModifiedBy>Joan Comella Calvo</cp:lastModifiedBy>
  <cp:revision>109</cp:revision>
  <dcterms:created xsi:type="dcterms:W3CDTF">2018-01-16T19:10:23Z</dcterms:created>
  <dcterms:modified xsi:type="dcterms:W3CDTF">2021-02-17T15:38:04Z</dcterms:modified>
</cp:coreProperties>
</file>